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86" r:id="rId1"/>
  </p:sldMasterIdLst>
  <p:sldIdLst>
    <p:sldId id="256" r:id="rId2"/>
    <p:sldId id="258" r:id="rId3"/>
    <p:sldId id="257" r:id="rId4"/>
    <p:sldId id="265" r:id="rId5"/>
    <p:sldId id="268" r:id="rId6"/>
    <p:sldId id="261" r:id="rId7"/>
    <p:sldId id="259" r:id="rId8"/>
    <p:sldId id="266" r:id="rId9"/>
    <p:sldId id="267" r:id="rId10"/>
    <p:sldId id="262" r:id="rId11"/>
    <p:sldId id="264" r:id="rId12"/>
    <p:sldId id="263" r:id="rId13"/>
  </p:sldIdLst>
  <p:sldSz cx="12192000" cy="6858000"/>
  <p:notesSz cx="6858000" cy="9144000"/>
  <p:embeddedFontLst>
    <p:embeddedFont>
      <p:font typeface="Sylfaen" panose="010A0502050306030303" pitchFamily="18" charset="0"/>
      <p:regular r:id="rId14"/>
    </p:embeddedFont>
    <p:embeddedFont>
      <p:font typeface="Bell MT" panose="02020503060305020303" pitchFamily="18" charset="0"/>
      <p:regular r:id="rId15"/>
      <p:bold r:id="rId16"/>
      <p: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Tahoma" panose="020B0604030504040204" pitchFamily="34" charset="0"/>
      <p:regular r:id="rId20"/>
      <p:bold r:id="rId21"/>
    </p:embeddedFont>
  </p:embeddedFontLst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D26"/>
    <a:srgbClr val="724D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Wednesday, October 11,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Wednesday, October 11,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Wednesday, October 11,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2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Wednesday, October 11,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28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Wednesday, October 11,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12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Wednesday, October 11,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Wednesday, October 11,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4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Wednesday, October 11,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7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Wednesday, October 11,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Wednesday, October 11,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4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Wednesday, October 11,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5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Wednesday, October 11,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943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20000"/>
        </a:lnSpc>
        <a:spcBef>
          <a:spcPts val="10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20000"/>
        </a:lnSpc>
        <a:spcBef>
          <a:spcPts val="500"/>
        </a:spcBef>
        <a:buFont typeface="Calibri Light" panose="020F0302020204030204" pitchFamily="34" charset="0"/>
        <a:buChar char="→"/>
        <a:defRPr sz="22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exels.com/zh-tw/photo/1058068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exels.com/zh-tw/photo/1058068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143127&amp;picture=globe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2E5B6AE-5EFE-45F0-A2AE-ED771CA3D7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5EB456E1-04CD-583D-9600-3B64EED8D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999" y="83127"/>
            <a:ext cx="11291255" cy="1522650"/>
          </a:xfrm>
        </p:spPr>
        <p:txBody>
          <a:bodyPr anchor="ctr">
            <a:normAutofit/>
          </a:bodyPr>
          <a:lstStyle/>
          <a:p>
            <a:pPr algn="ctr"/>
            <a:r>
              <a:rPr lang="bg-BG" sz="4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октомври – Световен ден за борба срещу </a:t>
            </a:r>
            <a:r>
              <a:rPr lang="bg-BG" sz="4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бедността</a:t>
            </a:r>
            <a:endParaRPr lang="bg-BG" sz="49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8FEF8E-619F-4A1C-2CD2-A01E07A6F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605776"/>
            <a:ext cx="12191980" cy="56055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922" y="4449321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Международният ден за борба с бедността се отбелязва от 1993 г. по решение на Генералната асамблея на ООН. Целта за съществуването на подобен ден в календарите е да се държи будно съзнаването на факта за бедността по целия свят, така че да продължават да се търсят начини и трайни мерки за нейното изкореняване. Преодоляването на крайната бедност е и една от Целите на хилядолетието за развитие, определени от ООН, както и част от  стратегия „Европа 2020” на ЕС.</a:t>
            </a:r>
            <a:endParaRPr lang="bg-BG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79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5E508E83-D6B3-507D-C62D-7154906E6D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bg-BG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кои три световни цели </a:t>
            </a:r>
            <a:r>
              <a:rPr lang="bg-BG" sz="6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справяне с бедността се </a:t>
            </a:r>
            <a:r>
              <a:rPr lang="bg-BG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запознахме?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xmlns="" id="{90C42AF0-7EF6-B321-1D88-A69D43E60A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Предстои да научим </a:t>
            </a:r>
            <a:r>
              <a:rPr lang="bg-BG" dirty="0" smtClean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за стратегията </a:t>
            </a:r>
            <a:r>
              <a:rPr lang="bg-BG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ЕС.</a:t>
            </a:r>
          </a:p>
        </p:txBody>
      </p:sp>
    </p:spTree>
    <p:extLst>
      <p:ext uri="{BB962C8B-B14F-4D97-AF65-F5344CB8AC3E}">
        <p14:creationId xmlns:p14="http://schemas.microsoft.com/office/powerpoint/2010/main" val="366304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D1E096DD-3CA4-9F46-A998-A499EE5DEE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Нека да обобщим </a:t>
            </a:r>
            <a:r>
              <a:rPr lang="bg-B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bg-B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bg-B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какво направихме</a:t>
            </a:r>
            <a:endParaRPr lang="bg-B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xmlns="" id="{ACD36DE0-A7CB-D352-730A-9B74AB42E7B1}"/>
              </a:ext>
            </a:extLst>
          </p:cNvPr>
          <p:cNvSpPr txBox="1"/>
          <p:nvPr/>
        </p:nvSpPr>
        <p:spPr>
          <a:xfrm>
            <a:off x="804396" y="4552070"/>
            <a:ext cx="113876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44" indent="0">
              <a:buNone/>
            </a:pPr>
            <a:r>
              <a:rPr lang="bg-BG" sz="1800" dirty="0"/>
              <a:t>- </a:t>
            </a:r>
            <a:r>
              <a:rPr lang="bg-BG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Помислихме </a:t>
            </a:r>
            <a:r>
              <a:rPr lang="bg-BG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заедно върху </a:t>
            </a:r>
            <a:r>
              <a:rPr lang="bg-BG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философските измерения на проблема за бедността;</a:t>
            </a:r>
            <a:endParaRPr lang="bg-BG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944" indent="0">
              <a:buNone/>
            </a:pPr>
            <a:r>
              <a:rPr lang="bg-B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bg-B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Помислихме </a:t>
            </a:r>
            <a:r>
              <a:rPr lang="bg-B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върху </a:t>
            </a:r>
            <a:r>
              <a:rPr lang="bg-B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икономическите аспекти на този проблем;</a:t>
            </a:r>
            <a:endParaRPr lang="bg-BG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944" indent="0">
              <a:buNone/>
            </a:pPr>
            <a:r>
              <a:rPr lang="bg-B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bg-B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Заедно се информирахме за границите </a:t>
            </a:r>
            <a:r>
              <a:rPr lang="bg-B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бедността в България чрез диаграми;</a:t>
            </a:r>
          </a:p>
          <a:p>
            <a:pPr marL="1944" indent="0">
              <a:buNone/>
            </a:pPr>
            <a:r>
              <a:rPr lang="bg-BG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bg-B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bg-B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Запознахме се с някои основни</a:t>
            </a:r>
            <a:r>
              <a:rPr lang="bg-B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bg-B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световни </a:t>
            </a:r>
            <a:r>
              <a:rPr lang="bg-B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стратегически задачи за справяне с бедността.</a:t>
            </a:r>
            <a:endParaRPr lang="bg-B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944" indent="0">
              <a:buNone/>
            </a:pPr>
            <a:endParaRPr lang="en-GB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261" y="533377"/>
            <a:ext cx="4309438" cy="331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3" y="1021278"/>
            <a:ext cx="3890780" cy="2707573"/>
          </a:xfrm>
          <a:prstGeom prst="rect">
            <a:avLst/>
          </a:prstGeom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xmlns="" id="{ACD36DE0-A7CB-D352-730A-9B74AB42E7B1}"/>
              </a:ext>
            </a:extLst>
          </p:cNvPr>
          <p:cNvSpPr txBox="1"/>
          <p:nvPr/>
        </p:nvSpPr>
        <p:spPr>
          <a:xfrm>
            <a:off x="353292" y="4290813"/>
            <a:ext cx="113876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44" indent="0">
              <a:buNone/>
            </a:pPr>
            <a:r>
              <a:rPr lang="bg-B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Използвани </a:t>
            </a:r>
            <a:r>
              <a:rPr lang="bg-BG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източници</a:t>
            </a:r>
            <a:r>
              <a:rPr lang="bg-BG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bg-BG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944" indent="0">
              <a:buNone/>
            </a:pPr>
            <a:r>
              <a:rPr lang="en-GB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</a:t>
            </a: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://www.un.org/sustainabledevelopment/sustainable-development-goals</a:t>
            </a:r>
            <a:r>
              <a:rPr lang="en-GB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endParaRPr lang="bg-BG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944" indent="0">
              <a:buNone/>
            </a:pPr>
            <a:r>
              <a:rPr lang="en-GB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</a:t>
            </a: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://www.un.org/sustainabledevelopment/sustainable-development-goals</a:t>
            </a:r>
            <a:r>
              <a:rPr lang="en-GB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endParaRPr lang="en-GB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944" indent="0">
              <a:buNone/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</a:t>
            </a: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://</a:t>
            </a:r>
            <a:r>
              <a:rPr lang="en-GB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www.worldbank.org/en/topic/poverty/brief/global-program-to-end-extreme-poverty</a:t>
            </a:r>
            <a:endParaRPr lang="bg-BG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944" indent="0">
              <a:buNone/>
            </a:pPr>
            <a:r>
              <a:rPr lang="en-GB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</a:t>
            </a: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://www.worldbank.org/en/topic/poverty/brief/global-program-to-end-extreme-poverty)</a:t>
            </a:r>
          </a:p>
          <a:p>
            <a:pPr marL="1944" indent="0">
              <a:buNone/>
            </a:pP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</a:t>
            </a:r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://www.imf.org/en/About](https://</a:t>
            </a:r>
            <a:r>
              <a:rPr lang="en-GB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www.imf.org/en/About</a:t>
            </a:r>
            <a:endParaRPr lang="en-GB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408" y="716786"/>
            <a:ext cx="3063003" cy="2038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256" y="1258227"/>
            <a:ext cx="3301561" cy="247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72"/>
                    </a14:imgEffect>
                    <a14:imgEffect>
                      <a14:saturation sat="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5E508E83-D6B3-507D-C62D-7154906E6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931" y="210550"/>
            <a:ext cx="11292840" cy="1689502"/>
          </a:xfrm>
        </p:spPr>
        <p:txBody>
          <a:bodyPr>
            <a:normAutofit fontScale="90000"/>
          </a:bodyPr>
          <a:lstStyle/>
          <a:p>
            <a:r>
              <a:rPr lang="bg-B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Какво според </a:t>
            </a:r>
            <a:r>
              <a:rPr lang="bg-B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вас е бедността?</a:t>
            </a:r>
            <a:br>
              <a:rPr lang="bg-B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bg-B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bg-B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 </a:t>
            </a:r>
            <a:r>
              <a:rPr lang="bg-B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можем да се справим с </a:t>
            </a:r>
            <a:r>
              <a:rPr lang="bg-B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нея?</a:t>
            </a:r>
            <a:endParaRPr lang="bg-B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9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1" name="Rectangle 2070">
            <a:extLst>
              <a:ext uri="{FF2B5EF4-FFF2-40B4-BE49-F238E27FC236}">
                <a16:creationId xmlns:a16="http://schemas.microsoft.com/office/drawing/2014/main" xmlns="" id="{51D9D766-3B0F-47FE-96C2-31AB8A958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8F2B541B-5E84-AEE4-C8C2-9136E9610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52432" cy="1131242"/>
          </a:xfrm>
        </p:spPr>
        <p:txBody>
          <a:bodyPr anchor="b">
            <a:normAutofit/>
          </a:bodyPr>
          <a:lstStyle/>
          <a:p>
            <a:r>
              <a:rPr lang="bg-BG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Бедността </a:t>
            </a:r>
            <a:r>
              <a:rPr lang="bg-BG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</a:t>
            </a:r>
            <a:r>
              <a:rPr lang="bg-BG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bg-BG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материална и </a:t>
            </a:r>
            <a:r>
              <a:rPr lang="bg-BG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нематериална.</a:t>
            </a:r>
            <a:r>
              <a:rPr lang="bg-BG" sz="2000" dirty="0"/>
              <a:t/>
            </a:r>
            <a:br>
              <a:rPr lang="bg-BG" sz="2000" dirty="0"/>
            </a:br>
            <a:endParaRPr lang="bg-BG" sz="2000" dirty="0"/>
          </a:p>
        </p:txBody>
      </p:sp>
      <p:cxnSp>
        <p:nvCxnSpPr>
          <p:cNvPr id="2073" name="Straight Connector 2072">
            <a:extLst>
              <a:ext uri="{FF2B5EF4-FFF2-40B4-BE49-F238E27FC236}">
                <a16:creationId xmlns:a16="http://schemas.microsoft.com/office/drawing/2014/main" xmlns="" id="{B32E796E-8D19-4926-B7B8-653B019390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0000" y="1609200"/>
            <a:ext cx="3454116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xmlns="" id="{C878BF9A-2973-C1BD-70C7-498CFDD4A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698359"/>
            <a:ext cx="3739159" cy="4939947"/>
          </a:xfrm>
        </p:spPr>
        <p:txBody>
          <a:bodyPr>
            <a:normAutofit lnSpcReduction="10000"/>
          </a:bodyPr>
          <a:lstStyle/>
          <a:p>
            <a:pPr marL="1944" indent="0">
              <a:lnSpc>
                <a:spcPct val="110000"/>
              </a:lnSpc>
              <a:buNone/>
            </a:pPr>
            <a:r>
              <a:rPr lang="ru-RU" sz="1600" b="1" dirty="0">
                <a:solidFill>
                  <a:srgbClr val="FFC000">
                    <a:alpha val="55000"/>
                  </a:srgbClr>
                </a:solidFill>
                <a:latin typeface="Arial" panose="020B0604020202020204" pitchFamily="34" charset="0"/>
                <a:ea typeface="MingLiU" panose="020B0604030504040204" pitchFamily="49" charset="-120"/>
                <a:cs typeface="Arial" panose="020B0604020202020204" pitchFamily="34" charset="0"/>
              </a:rPr>
              <a:t>ПОМИСЛЕТЕ В ТАЗИ НАСОКА…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FFC000">
                    <a:alpha val="55000"/>
                  </a:srgbClr>
                </a:solidFill>
                <a:latin typeface="Arial" panose="020B0604020202020204" pitchFamily="34" charset="0"/>
                <a:ea typeface="MingLiU" panose="020B0604030504040204" pitchFamily="49" charset="-120"/>
                <a:cs typeface="Arial" panose="020B0604020202020204" pitchFamily="34" charset="0"/>
              </a:rPr>
              <a:t>Може да се приеме </a:t>
            </a:r>
            <a:r>
              <a:rPr lang="ru-RU" sz="1600" dirty="0" smtClean="0">
                <a:solidFill>
                  <a:srgbClr val="FFC000">
                    <a:alpha val="55000"/>
                  </a:srgbClr>
                </a:solidFill>
                <a:latin typeface="Arial" panose="020B0604020202020204" pitchFamily="34" charset="0"/>
                <a:ea typeface="MingLiU" panose="020B0604030504040204" pitchFamily="49" charset="-120"/>
                <a:cs typeface="Arial" panose="020B0604020202020204" pitchFamily="34" charset="0"/>
              </a:rPr>
              <a:t>като</a:t>
            </a:r>
            <a:r>
              <a:rPr lang="ru-RU" sz="1600" dirty="0" smtClean="0">
                <a:solidFill>
                  <a:srgbClr val="FFC000">
                    <a:alpha val="55000"/>
                  </a:srgbClr>
                </a:solidFill>
                <a:latin typeface="Arial" panose="020B0604020202020204" pitchFamily="34" charset="0"/>
                <a:ea typeface="MingLiU" panose="020B0604030504040204" pitchFamily="49" charset="-120"/>
                <a:cs typeface="Arial" panose="020B0604020202020204" pitchFamily="34" charset="0"/>
              </a:rPr>
              <a:t> граница</a:t>
            </a:r>
            <a:r>
              <a:rPr lang="ru-RU" sz="1600" dirty="0">
                <a:solidFill>
                  <a:srgbClr val="FFC000">
                    <a:alpha val="55000"/>
                  </a:srgbClr>
                </a:solidFill>
                <a:latin typeface="Arial" panose="020B0604020202020204" pitchFamily="34" charset="0"/>
                <a:ea typeface="MingLiU" panose="020B0604030504040204" pitchFamily="49" charset="-120"/>
                <a:cs typeface="Arial" panose="020B0604020202020204" pitchFamily="34" charset="0"/>
              </a:rPr>
              <a:t>, под която човек се намира в </a:t>
            </a:r>
            <a:r>
              <a:rPr lang="ru-RU" sz="1600" dirty="0" smtClean="0">
                <a:solidFill>
                  <a:srgbClr val="FFC000">
                    <a:alpha val="55000"/>
                  </a:srgbClr>
                </a:solidFill>
                <a:latin typeface="Arial" panose="020B0604020202020204" pitchFamily="34" charset="0"/>
                <a:ea typeface="MingLiU" panose="020B0604030504040204" pitchFamily="49" charset="-120"/>
                <a:cs typeface="Arial" panose="020B0604020202020204" pitchFamily="34" charset="0"/>
              </a:rPr>
              <a:t>социално затруднение</a:t>
            </a:r>
            <a:r>
              <a:rPr lang="ru-RU" sz="1600" dirty="0" smtClean="0">
                <a:solidFill>
                  <a:srgbClr val="FFC000">
                    <a:alpha val="55000"/>
                  </a:srgbClr>
                </a:solidFill>
                <a:latin typeface="Arial" panose="020B0604020202020204" pitchFamily="34" charset="0"/>
                <a:ea typeface="MingLiU" panose="020B0604030504040204" pitchFamily="49" charset="-120"/>
                <a:cs typeface="Arial" panose="020B0604020202020204" pitchFamily="34" charset="0"/>
              </a:rPr>
              <a:t>. </a:t>
            </a:r>
            <a:endParaRPr lang="ru-RU" sz="1600" dirty="0">
              <a:solidFill>
                <a:srgbClr val="FFC000">
                  <a:alpha val="55000"/>
                </a:srgbClr>
              </a:solidFill>
              <a:latin typeface="Arial" panose="020B0604020202020204" pitchFamily="34" charset="0"/>
              <a:ea typeface="MingLiU" panose="020B0604030504040204" pitchFamily="49" charset="-12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FFC000">
                    <a:alpha val="55000"/>
                  </a:srgbClr>
                </a:solidFill>
                <a:latin typeface="Arial" panose="020B0604020202020204" pitchFamily="34" charset="0"/>
                <a:ea typeface="MingLiU" panose="020B0604030504040204" pitchFamily="49" charset="-120"/>
                <a:cs typeface="Arial" panose="020B0604020202020204" pitchFamily="34" charset="0"/>
              </a:rPr>
              <a:t>Бедността се приема различно от хората според техните ценности- тя бива материална и нематериална, като и при двете липсва задоволяване на собствените нужди- парични, образователни, </a:t>
            </a:r>
            <a:r>
              <a:rPr lang="ru-RU" sz="1600" dirty="0" smtClean="0">
                <a:solidFill>
                  <a:srgbClr val="FFC000">
                    <a:alpha val="55000"/>
                  </a:srgbClr>
                </a:solidFill>
                <a:latin typeface="Arial" panose="020B0604020202020204" pitchFamily="34" charset="0"/>
                <a:ea typeface="MingLiU" panose="020B0604030504040204" pitchFamily="49" charset="-120"/>
                <a:cs typeface="Arial" panose="020B0604020202020204" pitchFamily="34" charset="0"/>
              </a:rPr>
              <a:t>хранителни, емоционални</a:t>
            </a:r>
            <a:r>
              <a:rPr lang="ru-RU" sz="1600" dirty="0">
                <a:solidFill>
                  <a:srgbClr val="FFC000">
                    <a:alpha val="55000"/>
                  </a:srgbClr>
                </a:solidFill>
                <a:latin typeface="Arial" panose="020B0604020202020204" pitchFamily="34" charset="0"/>
                <a:ea typeface="MingLiU" panose="020B0604030504040204" pitchFamily="49" charset="-12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solidFill>
                  <a:srgbClr val="FFC000">
                    <a:alpha val="55000"/>
                  </a:srgbClr>
                </a:solidFill>
                <a:latin typeface="Arial" panose="020B0604020202020204" pitchFamily="34" charset="0"/>
                <a:ea typeface="MingLiU" panose="020B0604030504040204" pitchFamily="49" charset="-120"/>
                <a:cs typeface="Arial" panose="020B0604020202020204" pitchFamily="34" charset="0"/>
              </a:rPr>
              <a:t>здравни</a:t>
            </a:r>
            <a:r>
              <a:rPr lang="ru-RU" sz="1600" dirty="0" smtClean="0">
                <a:solidFill>
                  <a:srgbClr val="FFC000">
                    <a:alpha val="55000"/>
                  </a:srgbClr>
                </a:solidFill>
                <a:latin typeface="Arial" panose="020B0604020202020204" pitchFamily="34" charset="0"/>
                <a:ea typeface="MingLiU" panose="020B0604030504040204" pitchFamily="49" charset="-12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C000">
                    <a:alpha val="55000"/>
                  </a:srgbClr>
                </a:solidFill>
                <a:latin typeface="Arial" panose="020B0604020202020204" pitchFamily="34" charset="0"/>
                <a:ea typeface="MingLiU" panose="020B0604030504040204" pitchFamily="49" charset="-120"/>
                <a:cs typeface="Arial" panose="020B0604020202020204" pitchFamily="34" charset="0"/>
              </a:rPr>
              <a:t>и </a:t>
            </a:r>
            <a:r>
              <a:rPr lang="ru-RU" sz="1600" dirty="0" smtClean="0">
                <a:solidFill>
                  <a:srgbClr val="FFC000">
                    <a:alpha val="55000"/>
                  </a:srgbClr>
                </a:solidFill>
                <a:latin typeface="Arial" panose="020B0604020202020204" pitchFamily="34" charset="0"/>
                <a:ea typeface="MingLiU" panose="020B0604030504040204" pitchFamily="49" charset="-120"/>
                <a:cs typeface="Arial" panose="020B0604020202020204" pitchFamily="34" charset="0"/>
              </a:rPr>
              <a:t>т.н.</a:t>
            </a:r>
            <a:endParaRPr lang="ru-RU" sz="1600" dirty="0">
              <a:solidFill>
                <a:srgbClr val="FFC000">
                  <a:alpha val="55000"/>
                </a:srgbClr>
              </a:solidFill>
              <a:latin typeface="Arial" panose="020B0604020202020204" pitchFamily="34" charset="0"/>
              <a:ea typeface="MingLiU" panose="020B0604030504040204" pitchFamily="49" charset="-12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FFC000">
                    <a:alpha val="55000"/>
                  </a:srgbClr>
                </a:solidFill>
                <a:latin typeface="Arial" panose="020B0604020202020204" pitchFamily="34" charset="0"/>
                <a:ea typeface="MingLiU" panose="020B0604030504040204" pitchFamily="49" charset="-120"/>
                <a:cs typeface="Arial" panose="020B0604020202020204" pitchFamily="34" charset="0"/>
              </a:rPr>
              <a:t>В </a:t>
            </a:r>
            <a:r>
              <a:rPr lang="ru-RU" sz="1600" dirty="0" smtClean="0">
                <a:solidFill>
                  <a:srgbClr val="FFC000">
                    <a:alpha val="55000"/>
                  </a:srgbClr>
                </a:solidFill>
                <a:latin typeface="Arial" panose="020B0604020202020204" pitchFamily="34" charset="0"/>
                <a:ea typeface="MingLiU" panose="020B0604030504040204" pitchFamily="49" charset="-120"/>
                <a:cs typeface="Arial" panose="020B0604020202020204" pitchFamily="34" charset="0"/>
              </a:rPr>
              <a:t>България </a:t>
            </a:r>
            <a:r>
              <a:rPr lang="ru-RU" sz="1600" dirty="0">
                <a:solidFill>
                  <a:srgbClr val="FFC000">
                    <a:alpha val="55000"/>
                  </a:srgbClr>
                </a:solidFill>
                <a:latin typeface="Arial" panose="020B0604020202020204" pitchFamily="34" charset="0"/>
                <a:ea typeface="MingLiU" panose="020B0604030504040204" pitchFamily="49" charset="-120"/>
                <a:cs typeface="Arial" panose="020B0604020202020204" pitchFamily="34" charset="0"/>
              </a:rPr>
              <a:t>около 20% от населението живее под прага на паричната (вид материална) </a:t>
            </a:r>
            <a:r>
              <a:rPr lang="ru-RU" sz="1600" dirty="0" smtClean="0">
                <a:solidFill>
                  <a:srgbClr val="FFC000">
                    <a:alpha val="55000"/>
                  </a:srgbClr>
                </a:solidFill>
                <a:latin typeface="Arial" panose="020B0604020202020204" pitchFamily="34" charset="0"/>
                <a:ea typeface="MingLiU" panose="020B0604030504040204" pitchFamily="49" charset="-120"/>
                <a:cs typeface="Arial" panose="020B0604020202020204" pitchFamily="34" charset="0"/>
              </a:rPr>
              <a:t>бедност  (по данни на Световната банка).</a:t>
            </a:r>
            <a:endParaRPr lang="ru-RU" sz="1600" dirty="0">
              <a:solidFill>
                <a:srgbClr val="FFC000">
                  <a:alpha val="55000"/>
                </a:srgbClr>
              </a:solidFill>
              <a:latin typeface="Arial" panose="020B0604020202020204" pitchFamily="34" charset="0"/>
              <a:ea typeface="MingLiU" panose="020B0604030504040204" pitchFamily="49" charset="-12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ru-RU" sz="1400" dirty="0"/>
          </a:p>
        </p:txBody>
      </p:sp>
      <p:pic>
        <p:nvPicPr>
          <p:cNvPr id="2050" name="Picture 2" descr="Картина, която съдържа човек, дрехи, на открито, целувка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E90C453A-402A-EF6A-0457-831A49D90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7214" y="450001"/>
            <a:ext cx="3600687" cy="5508001"/>
          </a:xfrm>
          <a:custGeom>
            <a:avLst/>
            <a:gdLst/>
            <a:ahLst/>
            <a:cxnLst/>
            <a:rect l="l" t="t" r="r" b="b"/>
            <a:pathLst>
              <a:path w="3600687" h="5508001">
                <a:moveTo>
                  <a:pt x="0" y="0"/>
                </a:moveTo>
                <a:lnTo>
                  <a:pt x="3600687" y="0"/>
                </a:lnTo>
                <a:lnTo>
                  <a:pt x="3600687" y="5508001"/>
                </a:lnTo>
                <a:lnTo>
                  <a:pt x="0" y="550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а, която съдържа човек, сервиз и прибори, пръст, нокът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3B3EFD1C-08A2-0FBF-164F-3F8D3D546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8147900" y="450001"/>
            <a:ext cx="3600689" cy="5508001"/>
          </a:xfrm>
          <a:custGeom>
            <a:avLst/>
            <a:gdLst/>
            <a:ahLst/>
            <a:cxnLst/>
            <a:rect l="l" t="t" r="r" b="b"/>
            <a:pathLst>
              <a:path w="3600689" h="5508001">
                <a:moveTo>
                  <a:pt x="0" y="0"/>
                </a:moveTo>
                <a:lnTo>
                  <a:pt x="3600689" y="1"/>
                </a:lnTo>
                <a:lnTo>
                  <a:pt x="3600689" y="5508001"/>
                </a:lnTo>
                <a:lnTo>
                  <a:pt x="0" y="550800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9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xmlns="" id="{601939F0-F8BA-B798-E8C5-2F7AA39465FA}"/>
              </a:ext>
            </a:extLst>
          </p:cNvPr>
          <p:cNvSpPr txBox="1"/>
          <p:nvPr/>
        </p:nvSpPr>
        <p:spPr>
          <a:xfrm>
            <a:off x="6127173" y="3429000"/>
            <a:ext cx="5809181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</a:t>
            </a:r>
            <a:r>
              <a:rPr lang="ru-RU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2019 г. 1 586 200 души в </a:t>
            </a:r>
            <a:r>
              <a:rPr lang="ru-RU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България</a:t>
            </a:r>
            <a:r>
              <a:rPr lang="ru-RU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</a:t>
            </a:r>
            <a:r>
              <a:rPr lang="ru-RU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се </a:t>
            </a:r>
            <a:r>
              <a:rPr lang="ru-RU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намирали</a:t>
            </a:r>
            <a:r>
              <a:rPr lang="ru-RU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под </a:t>
            </a:r>
            <a:r>
              <a:rPr lang="ru-RU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прага</a:t>
            </a:r>
            <a:r>
              <a:rPr lang="ru-RU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</a:t>
            </a:r>
            <a:r>
              <a:rPr lang="ru-RU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бедността</a:t>
            </a:r>
            <a:r>
              <a:rPr lang="ru-RU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възлизащ</a:t>
            </a:r>
            <a:r>
              <a:rPr lang="ru-RU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413.04 лева </a:t>
            </a:r>
            <a:r>
              <a:rPr lang="ru-RU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месечно</a:t>
            </a:r>
            <a:r>
              <a:rPr lang="ru-RU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С доходи до </a:t>
            </a:r>
            <a:r>
              <a:rPr lang="ru-RU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този</a:t>
            </a:r>
            <a:r>
              <a:rPr lang="ru-RU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размер у нас </a:t>
            </a:r>
            <a:r>
              <a:rPr lang="ru-RU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</a:t>
            </a:r>
            <a:r>
              <a:rPr lang="ru-RU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били 22.6% от </a:t>
            </a:r>
            <a:r>
              <a:rPr lang="ru-RU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населението</a:t>
            </a:r>
            <a:r>
              <a:rPr lang="ru-RU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или </a:t>
            </a:r>
            <a:r>
              <a:rPr lang="ru-RU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близо</a:t>
            </a:r>
            <a:r>
              <a:rPr lang="ru-RU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всеки</a:t>
            </a:r>
            <a:r>
              <a:rPr lang="ru-RU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четвърти</a:t>
            </a:r>
            <a:r>
              <a:rPr lang="ru-RU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български</a:t>
            </a:r>
            <a:r>
              <a:rPr lang="ru-RU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гражданин.</a:t>
            </a:r>
          </a:p>
          <a:p>
            <a:endParaRPr lang="ru-RU" dirty="0">
              <a:solidFill>
                <a:schemeClr val="bg2">
                  <a:lumMod val="25000"/>
                  <a:lumOff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solidFill>
                  <a:schemeClr val="bg2">
                    <a:lumMod val="25000"/>
                    <a:lumOff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GB" dirty="0">
                <a:solidFill>
                  <a:schemeClr val="bg2">
                    <a:lumMod val="25000"/>
                    <a:lumOff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baricada.org/2020/05/01/liniya-na-bednostta-2019/</a:t>
            </a:r>
            <a:endParaRPr lang="en-US" dirty="0">
              <a:solidFill>
                <a:schemeClr val="bg2">
                  <a:lumMod val="25000"/>
                  <a:lumOff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chemeClr val="bg2">
                    <a:lumMod val="25000"/>
                    <a:lumOff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-ec.europa.eu/</a:t>
            </a:r>
            <a:r>
              <a:rPr lang="en-US" dirty="0" err="1">
                <a:solidFill>
                  <a:schemeClr val="bg2">
                    <a:lumMod val="25000"/>
                    <a:lumOff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eurostat</a:t>
            </a:r>
            <a:endParaRPr lang="en-US" dirty="0">
              <a:solidFill>
                <a:schemeClr val="bg2">
                  <a:lumMod val="25000"/>
                  <a:lumOff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chemeClr val="bg2">
                    <a:lumMod val="25000"/>
                    <a:lumOff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-bednostbg.info</a:t>
            </a:r>
          </a:p>
          <a:p>
            <a:r>
              <a:rPr lang="en-US" dirty="0">
                <a:solidFill>
                  <a:schemeClr val="bg2">
                    <a:lumMod val="25000"/>
                    <a:lumOff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-dunavmost.com</a:t>
            </a:r>
            <a:endParaRPr lang="bg-BG" dirty="0">
              <a:solidFill>
                <a:schemeClr val="bg2">
                  <a:lumMod val="25000"/>
                  <a:lumOff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Разрези на бедността - образованието и заетостта като фактори за ...">
            <a:extLst>
              <a:ext uri="{FF2B5EF4-FFF2-40B4-BE49-F238E27FC236}">
                <a16:creationId xmlns:a16="http://schemas.microsoft.com/office/drawing/2014/main" xmlns="" id="{8720FF80-C603-761C-EE6A-1FB84C553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935" y="315489"/>
            <a:ext cx="5745638" cy="298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Евростат: България остава рекордьор по риск от бедност и социално ...">
            <a:extLst>
              <a:ext uri="{FF2B5EF4-FFF2-40B4-BE49-F238E27FC236}">
                <a16:creationId xmlns:a16="http://schemas.microsoft.com/office/drawing/2014/main" xmlns="" id="{98749393-AA6C-0530-2F4F-251753437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8" y="315489"/>
            <a:ext cx="5049983" cy="298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а на бедността в България - DUNAVMOST.com">
            <a:extLst>
              <a:ext uri="{FF2B5EF4-FFF2-40B4-BE49-F238E27FC236}">
                <a16:creationId xmlns:a16="http://schemas.microsoft.com/office/drawing/2014/main" xmlns="" id="{21EB41D5-ECF5-22FD-B3E1-338BBD380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8" y="3429000"/>
            <a:ext cx="5809181" cy="331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4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328612"/>
            <a:ext cx="112395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6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72"/>
                    </a14:imgEffect>
                    <a14:imgEffect>
                      <a14:saturation sat="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5E508E83-D6B3-507D-C62D-7154906E6D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bg-BG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Какви видове ценности съществуват? </a:t>
            </a:r>
            <a:br>
              <a:rPr lang="bg-BG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bg-BG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Каква е бедността в България?</a:t>
            </a:r>
          </a:p>
        </p:txBody>
      </p:sp>
    </p:spTree>
    <p:extLst>
      <p:ext uri="{BB962C8B-B14F-4D97-AF65-F5344CB8AC3E}">
        <p14:creationId xmlns:p14="http://schemas.microsoft.com/office/powerpoint/2010/main" val="275111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1" name="Rectangle 2070">
            <a:extLst>
              <a:ext uri="{FF2B5EF4-FFF2-40B4-BE49-F238E27FC236}">
                <a16:creationId xmlns:a16="http://schemas.microsoft.com/office/drawing/2014/main" xmlns="" id="{2A4F745F-6DDB-413A-9BDC-D6B6E768AB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8F2B541B-5E84-AEE4-C8C2-9136E9610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388800"/>
            <a:ext cx="8185305" cy="860400"/>
          </a:xfrm>
        </p:spPr>
        <p:txBody>
          <a:bodyPr anchor="b">
            <a:normAutofit/>
          </a:bodyPr>
          <a:lstStyle/>
          <a:p>
            <a:pPr algn="ctr"/>
            <a:r>
              <a:rPr lang="bg-B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светът се бори</a:t>
            </a:r>
            <a:r>
              <a:rPr lang="bg-B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bg-B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срещу </a:t>
            </a:r>
            <a:r>
              <a:rPr lang="bg-B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бедността?</a:t>
            </a:r>
            <a:endParaRPr lang="bg-B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73" name="Straight Connector 2072">
            <a:extLst>
              <a:ext uri="{FF2B5EF4-FFF2-40B4-BE49-F238E27FC236}">
                <a16:creationId xmlns:a16="http://schemas.microsoft.com/office/drawing/2014/main" xmlns="" id="{B32E796E-8D19-4926-B7B8-653B019390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0000" y="1609200"/>
            <a:ext cx="73836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xmlns="" id="{C878BF9A-2973-C1BD-70C7-498CFDD4A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943999"/>
            <a:ext cx="7380001" cy="452519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2000" dirty="0" err="1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Съществуват</a:t>
            </a:r>
            <a:r>
              <a:rPr lang="ru-RU" sz="2000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много стратегии за </a:t>
            </a:r>
            <a:r>
              <a:rPr lang="ru-RU" sz="2000" dirty="0" err="1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борба</a:t>
            </a:r>
            <a:r>
              <a:rPr lang="ru-RU" sz="2000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</a:t>
            </a:r>
            <a:r>
              <a:rPr lang="ru-RU" sz="2000" dirty="0" err="1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бедността</a:t>
            </a:r>
            <a:r>
              <a:rPr lang="ru-RU" sz="2000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света. Една от тях </a:t>
            </a:r>
            <a:r>
              <a:rPr lang="ru-RU" sz="2000" dirty="0" smtClean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 </a:t>
            </a:r>
            <a:r>
              <a:rPr lang="ru-RU" sz="2000" b="1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Глобалните цели за устойчиво развитие </a:t>
            </a:r>
            <a:r>
              <a:rPr lang="ru-RU" sz="2000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ООН, които са приети от всички държави-членки на ООН. </a:t>
            </a:r>
            <a:r>
              <a:rPr lang="ru-RU" sz="2000" dirty="0" err="1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Тези</a:t>
            </a:r>
            <a:r>
              <a:rPr lang="ru-RU" sz="2000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цели </a:t>
            </a:r>
            <a:r>
              <a:rPr lang="ru-RU" sz="2000" dirty="0" err="1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включват</a:t>
            </a:r>
            <a:r>
              <a:rPr lang="ru-RU" sz="2000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 </a:t>
            </a:r>
            <a:r>
              <a:rPr lang="ru-RU" sz="2000" dirty="0" err="1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конкретни</a:t>
            </a:r>
            <a:r>
              <a:rPr lang="ru-RU" sz="2000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цели, </a:t>
            </a:r>
            <a:r>
              <a:rPr lang="ru-RU" sz="2000" dirty="0" err="1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които</a:t>
            </a:r>
            <a:r>
              <a:rPr lang="ru-RU" sz="2000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се стремят да </a:t>
            </a:r>
            <a:r>
              <a:rPr lang="ru-RU" sz="2000" dirty="0" err="1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постигнат</a:t>
            </a:r>
            <a:r>
              <a:rPr lang="ru-RU" sz="2000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устойчиво развитие в </a:t>
            </a:r>
            <a:r>
              <a:rPr lang="ru-RU" sz="2000" dirty="0" err="1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световен</a:t>
            </a:r>
            <a:r>
              <a:rPr lang="ru-RU" sz="2000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мащаб</a:t>
            </a:r>
            <a:r>
              <a:rPr lang="ru-RU" sz="2000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 2030 година. Някои от тези цели включват премахване на крайната бедност, глада и неравенството, насърчаване на здравеопазването и образованието, подобряване на инфраструктурата и околната среда, както и насърчаване на </a:t>
            </a:r>
            <a:r>
              <a:rPr lang="ru-RU" sz="2000" dirty="0" smtClean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мира </a:t>
            </a:r>
            <a:r>
              <a:rPr lang="ru-RU" sz="2000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2000" dirty="0" smtClean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справедливостта.</a:t>
            </a:r>
            <a:endParaRPr lang="ru-RU" sz="2000" dirty="0">
              <a:solidFill>
                <a:srgbClr val="FFC000">
                  <a:alpha val="5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944" indent="0">
              <a:lnSpc>
                <a:spcPct val="110000"/>
              </a:lnSpc>
              <a:buNone/>
            </a:pPr>
            <a:endParaRPr lang="ru-RU" sz="2000" dirty="0">
              <a:solidFill>
                <a:srgbClr val="FFC000">
                  <a:alpha val="55000"/>
                </a:srgbClr>
              </a:solidFill>
              <a:latin typeface="Sylfaen" panose="010A0502050306030303" pitchFamily="18" charset="0"/>
              <a:ea typeface="MingLiU" panose="020B0604030504040204" pitchFamily="49" charset="-120"/>
              <a:cs typeface="Miriam" panose="020F0502020204030204" pitchFamily="34" charset="-79"/>
            </a:endParaRPr>
          </a:p>
          <a:p>
            <a:pPr marL="1944" indent="0">
              <a:lnSpc>
                <a:spcPct val="110000"/>
              </a:lnSpc>
              <a:buNone/>
            </a:pPr>
            <a:endParaRPr lang="ru-RU" sz="1200" dirty="0"/>
          </a:p>
          <a:p>
            <a:pPr>
              <a:lnSpc>
                <a:spcPct val="110000"/>
              </a:lnSpc>
            </a:pPr>
            <a:endParaRPr lang="ru-RU" sz="1200" dirty="0"/>
          </a:p>
        </p:txBody>
      </p:sp>
      <p:pic>
        <p:nvPicPr>
          <p:cNvPr id="7" name="Картина 6" descr="Картина, която съдържа сфера, Свят, планета, кръг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334A30C2-209B-6144-7919-A5A205696C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851255" y="439198"/>
            <a:ext cx="2288000" cy="1716000"/>
          </a:xfrm>
          <a:custGeom>
            <a:avLst/>
            <a:gdLst/>
            <a:ahLst/>
            <a:cxnLst/>
            <a:rect l="l" t="t" r="r" b="b"/>
            <a:pathLst>
              <a:path w="3492000" h="1716000">
                <a:moveTo>
                  <a:pt x="0" y="0"/>
                </a:moveTo>
                <a:lnTo>
                  <a:pt x="3492000" y="0"/>
                </a:lnTo>
                <a:lnTo>
                  <a:pt x="3492000" y="1716000"/>
                </a:lnTo>
                <a:lnTo>
                  <a:pt x="0" y="1716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52" name="Picture 4" descr="Шокиращи данни! 1/3 от пенсионерите у нас застрашени от бедност - Narod.bg">
            <a:extLst>
              <a:ext uri="{FF2B5EF4-FFF2-40B4-BE49-F238E27FC236}">
                <a16:creationId xmlns:a16="http://schemas.microsoft.com/office/drawing/2014/main" xmlns="" id="{3B3EFD1C-08A2-0FBF-164F-3F8D3D546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"/>
          <a:stretch/>
        </p:blipFill>
        <p:spPr bwMode="auto">
          <a:xfrm>
            <a:off x="8996605" y="2335198"/>
            <a:ext cx="1997300" cy="1716000"/>
          </a:xfrm>
          <a:custGeom>
            <a:avLst/>
            <a:gdLst/>
            <a:ahLst/>
            <a:cxnLst/>
            <a:rect l="l" t="t" r="r" b="b"/>
            <a:pathLst>
              <a:path w="3492000" h="1716000">
                <a:moveTo>
                  <a:pt x="0" y="0"/>
                </a:moveTo>
                <a:lnTo>
                  <a:pt x="3492000" y="0"/>
                </a:lnTo>
                <a:lnTo>
                  <a:pt x="3492000" y="1716000"/>
                </a:lnTo>
                <a:lnTo>
                  <a:pt x="0" y="171600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Изхвърлете тези думи от речника си! Ще ви навлекат бедност, крах и дългове">
            <a:extLst>
              <a:ext uri="{FF2B5EF4-FFF2-40B4-BE49-F238E27FC236}">
                <a16:creationId xmlns:a16="http://schemas.microsoft.com/office/drawing/2014/main" xmlns="" id="{E90C453A-402A-EF6A-0457-831A49D90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6572" y="4596599"/>
            <a:ext cx="1997333" cy="1716000"/>
          </a:xfrm>
          <a:custGeom>
            <a:avLst/>
            <a:gdLst/>
            <a:ahLst/>
            <a:cxnLst/>
            <a:rect l="l" t="t" r="r" b="b"/>
            <a:pathLst>
              <a:path w="3492000" h="1716000">
                <a:moveTo>
                  <a:pt x="0" y="0"/>
                </a:moveTo>
                <a:lnTo>
                  <a:pt x="3492000" y="0"/>
                </a:lnTo>
                <a:lnTo>
                  <a:pt x="3492000" y="1716000"/>
                </a:lnTo>
                <a:lnTo>
                  <a:pt x="0" y="171600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3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светът се бори срещу бедността?</a:t>
            </a:r>
            <a:endParaRPr lang="bg-B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1046431"/>
            <a:ext cx="11293200" cy="191052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Друга </a:t>
            </a:r>
            <a:r>
              <a:rPr lang="ru-RU" dirty="0" smtClean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стратегия е свързана със </a:t>
            </a:r>
            <a:r>
              <a:rPr lang="ru-RU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Световната програма за премахване на бедността на Световната банка. Тази програма има за </a:t>
            </a:r>
            <a:r>
              <a:rPr lang="ru-RU" dirty="0" smtClean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 да </a:t>
            </a:r>
            <a:r>
              <a:rPr lang="ru-RU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помогне на държавите да постигнат устойчиво развитие чрез подобряване на жизнените условия на хората в най-бедните региони на света. Програмата се фокусира върху няколко области, включително здравеопазване, образование, социална защита и </a:t>
            </a:r>
            <a:r>
              <a:rPr lang="ru-RU" dirty="0" smtClean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инфраструктура.</a:t>
            </a:r>
            <a:endParaRPr lang="ru-RU" dirty="0">
              <a:solidFill>
                <a:srgbClr val="FFC000">
                  <a:alpha val="5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43" y="4120304"/>
            <a:ext cx="3225794" cy="20548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6800" y="3281192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Световната банка (СБ) трябва да осигури свободен от бедност свят на една обитаема планета. Това заяви президентът на институцията Аджай Банга по време на откриващата пресконференция на институцията в рамките на провеждащата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 Годишна среща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СБ и Международния валутен фонд в мароканския град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Маракеш 9-15.10.2023г.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думите му справянето с бедността не може да бъде отделено от другите глобалните предизвикателства  като пандемията и климатичните промени.</a:t>
            </a:r>
            <a:endParaRPr lang="bg-B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светът се бори срещу бедността?</a:t>
            </a:r>
            <a:endParaRPr lang="bg-B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155426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FFC000">
                    <a:alpha val="55000"/>
                  </a:srgbClr>
                </a:solidFill>
              </a:rPr>
              <a:t> </a:t>
            </a:r>
            <a:r>
              <a:rPr lang="ru-RU" dirty="0" smtClean="0">
                <a:solidFill>
                  <a:srgbClr val="FFC000">
                    <a:alpha val="55000"/>
                  </a:srgbClr>
                </a:solidFill>
              </a:rPr>
              <a:t>    </a:t>
            </a:r>
            <a:r>
              <a:rPr lang="ru-RU" dirty="0">
                <a:solidFill>
                  <a:srgbClr val="FFC000">
                    <a:alpha val="5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Международният валутен фонд(МВФ) предоставя финансова помощ и техническа помощ на държавите, които се борят с бедността. МВФ работи за подобряване на макроикономическата стабилност и устойчивостта в световен мащаб чрез предоставяне на заеми и други финансови инструменти .</a:t>
            </a:r>
          </a:p>
          <a:p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158" y="3688277"/>
            <a:ext cx="5521407" cy="279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9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inLineVTI">
  <a:themeElements>
    <a:clrScheme name="AnalogousFromRegularSeed_2SEEDS">
      <a:dk1>
        <a:srgbClr val="000000"/>
      </a:dk1>
      <a:lt1>
        <a:srgbClr val="FFFFFF"/>
      </a:lt1>
      <a:dk2>
        <a:srgbClr val="1B302B"/>
      </a:dk2>
      <a:lt2>
        <a:srgbClr val="F0F2F3"/>
      </a:lt2>
      <a:accent1>
        <a:srgbClr val="D54817"/>
      </a:accent1>
      <a:accent2>
        <a:srgbClr val="E72947"/>
      </a:accent2>
      <a:accent3>
        <a:srgbClr val="CF9825"/>
      </a:accent3>
      <a:accent4>
        <a:srgbClr val="16B3C9"/>
      </a:accent4>
      <a:accent5>
        <a:srgbClr val="2980E7"/>
      </a:accent5>
      <a:accent6>
        <a:srgbClr val="3C42DB"/>
      </a:accent6>
      <a:hlink>
        <a:srgbClr val="3C95B4"/>
      </a:hlink>
      <a:folHlink>
        <a:srgbClr val="7F7F7F"/>
      </a:folHlink>
    </a:clrScheme>
    <a:fontScheme name="Custom 3">
      <a:majorFont>
        <a:latin typeface="Bell MT"/>
        <a:ea typeface=""/>
        <a:cs typeface=""/>
      </a:majorFont>
      <a:minorFont>
        <a:latin typeface="Bell M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624</Words>
  <Application>Microsoft Office PowerPoint</Application>
  <PresentationFormat>Widescreen</PresentationFormat>
  <Paragraphs>38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Wingdings</vt:lpstr>
      <vt:lpstr>Sylfaen</vt:lpstr>
      <vt:lpstr>Miriam</vt:lpstr>
      <vt:lpstr>Arial</vt:lpstr>
      <vt:lpstr>Bell MT</vt:lpstr>
      <vt:lpstr>Calibri Light</vt:lpstr>
      <vt:lpstr>MingLiU</vt:lpstr>
      <vt:lpstr>Tahoma</vt:lpstr>
      <vt:lpstr>ThinLineVTI</vt:lpstr>
      <vt:lpstr>17 октомври – Световен ден за борба срещу бедността</vt:lpstr>
      <vt:lpstr>Какво според вас е бедността? Как можем да се справим с нея?</vt:lpstr>
      <vt:lpstr>Бедността е материална и нематериална. </vt:lpstr>
      <vt:lpstr>PowerPoint Presentation</vt:lpstr>
      <vt:lpstr>PowerPoint Presentation</vt:lpstr>
      <vt:lpstr>Какви видове ценности съществуват?  Каква е бедността в България?</vt:lpstr>
      <vt:lpstr>Как светът се бори срещу бедността?</vt:lpstr>
      <vt:lpstr>Как светът се бори срещу бедността?</vt:lpstr>
      <vt:lpstr>Как светът се бори срещу бедността?</vt:lpstr>
      <vt:lpstr>С кои три световни цели за справяне с бедността се запознахме?</vt:lpstr>
      <vt:lpstr>Нека да обобщим  какво направихме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2023-10-09T13:35:38Z</dcterms:created>
  <dcterms:modified xsi:type="dcterms:W3CDTF">2023-10-11T09:56:00Z</dcterms:modified>
</cp:coreProperties>
</file>